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6"/>
  </p:notesMasterIdLst>
  <p:handoutMasterIdLst>
    <p:handoutMasterId r:id="rId27"/>
  </p:handoutMasterIdLst>
  <p:sldIdLst>
    <p:sldId id="256" r:id="rId2"/>
    <p:sldId id="258" r:id="rId3"/>
    <p:sldId id="318" r:id="rId4"/>
    <p:sldId id="319" r:id="rId5"/>
    <p:sldId id="320" r:id="rId6"/>
    <p:sldId id="321" r:id="rId7"/>
    <p:sldId id="286" r:id="rId8"/>
    <p:sldId id="322" r:id="rId9"/>
    <p:sldId id="323" r:id="rId10"/>
    <p:sldId id="324" r:id="rId11"/>
    <p:sldId id="325" r:id="rId12"/>
    <p:sldId id="326" r:id="rId13"/>
    <p:sldId id="327" r:id="rId14"/>
    <p:sldId id="328" r:id="rId15"/>
    <p:sldId id="329" r:id="rId16"/>
    <p:sldId id="330" r:id="rId17"/>
    <p:sldId id="331" r:id="rId18"/>
    <p:sldId id="333" r:id="rId19"/>
    <p:sldId id="332" r:id="rId20"/>
    <p:sldId id="334" r:id="rId21"/>
    <p:sldId id="335" r:id="rId22"/>
    <p:sldId id="336" r:id="rId23"/>
    <p:sldId id="337" r:id="rId24"/>
    <p:sldId id="338"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33EE9DD-E8D2-45C8-ABB9-99580B971563}" type="datetimeFigureOut">
              <a:rPr lang="en-US" smtClean="0"/>
              <a:t>02/08/11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20423EE-B6C9-472C-B740-A3E00DB01F1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02/08/11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02/08/11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02/08/11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02/08/11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02/08/11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02/08/11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02/08/11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02/08/11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02/08/11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Fourth ~</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 “I could take an oath upon it that I have rightly preached the Word of God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7. </a:t>
            </a:r>
            <a:r>
              <a:rPr lang="en-US" sz="2800" dirty="0" smtClean="0"/>
              <a:t>What should every preacher be able to say when he finishes his sermon and comes down from the pulpit</a:t>
            </a:r>
            <a:r>
              <a:rPr lang="en-US" sz="2800" dirty="0" smtClean="0"/>
              <a:t>? What should every Christians witness be able to say when he finishes presenting the Word to a friend? </a:t>
            </a:r>
            <a:r>
              <a:rPr lang="en-US" sz="2800" dirty="0" smtClean="0"/>
              <a:t>(pg 31)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Our sermons, then, are to contain </a:t>
            </a:r>
            <a:r>
              <a:rPr lang="en-US" i="1" dirty="0" smtClean="0"/>
              <a:t>only wheat and no chaff.</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8. </a:t>
            </a:r>
            <a:r>
              <a:rPr lang="en-US" sz="2800" dirty="0" smtClean="0"/>
              <a:t>In Jeremiah 23:28, </a:t>
            </a:r>
            <a:r>
              <a:rPr lang="en-US" sz="2800" dirty="0" smtClean="0"/>
              <a:t>the </a:t>
            </a:r>
            <a:r>
              <a:rPr lang="en-US" sz="2800" dirty="0" smtClean="0"/>
              <a:t>Lord </a:t>
            </a:r>
            <a:r>
              <a:rPr lang="en-US" sz="2800" dirty="0" smtClean="0"/>
              <a:t>says </a:t>
            </a:r>
            <a:r>
              <a:rPr lang="en-US" sz="2800" i="1" dirty="0" smtClean="0"/>
              <a:t>“He </a:t>
            </a:r>
            <a:r>
              <a:rPr lang="en-US" sz="2800" i="1" dirty="0" smtClean="0"/>
              <a:t>who has my words, let him speak my word faithfully." </a:t>
            </a:r>
            <a:r>
              <a:rPr lang="en-US" sz="2800" i="1" dirty="0" smtClean="0"/>
              <a:t> </a:t>
            </a:r>
            <a:r>
              <a:rPr lang="en-US" sz="2800" dirty="0" smtClean="0"/>
              <a:t>What alone are </a:t>
            </a:r>
            <a:r>
              <a:rPr lang="en-US" sz="2800" dirty="0" smtClean="0"/>
              <a:t>Christians sermons to contain</a:t>
            </a:r>
            <a:r>
              <a:rPr lang="en-US" sz="2800" dirty="0" smtClean="0"/>
              <a:t>? </a:t>
            </a:r>
            <a:r>
              <a:rPr lang="en-US" sz="2800" dirty="0" smtClean="0"/>
              <a:t>(</a:t>
            </a:r>
            <a:r>
              <a:rPr lang="en-US" sz="2800" dirty="0" smtClean="0"/>
              <a:t>pg </a:t>
            </a:r>
            <a:r>
              <a:rPr lang="en-US" sz="2800" dirty="0" smtClean="0"/>
              <a:t>31)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“He </a:t>
            </a:r>
            <a:r>
              <a:rPr lang="en-US" dirty="0" smtClean="0"/>
              <a:t>means to say: A single false teaching </a:t>
            </a:r>
            <a:r>
              <a:rPr lang="en-US" dirty="0" smtClean="0"/>
              <a:t>vitiates [renders useless] </a:t>
            </a:r>
            <a:r>
              <a:rPr lang="en-US" dirty="0" smtClean="0"/>
              <a:t>the entire doctrine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a:t>
            </a:r>
            <a:r>
              <a:rPr lang="en-US" sz="2800" dirty="0" smtClean="0"/>
              <a:t>In </a:t>
            </a:r>
            <a:r>
              <a:rPr lang="en-US" sz="2800" dirty="0" smtClean="0"/>
              <a:t>Galatians 5:9</a:t>
            </a:r>
            <a:r>
              <a:rPr lang="en-US" sz="2800" dirty="0" smtClean="0"/>
              <a:t>, the apostle Paul says "a little leaven </a:t>
            </a:r>
            <a:r>
              <a:rPr lang="en-US" sz="2800" dirty="0" err="1" smtClean="0"/>
              <a:t>leaveneth</a:t>
            </a:r>
            <a:r>
              <a:rPr lang="en-US" sz="2800" dirty="0" smtClean="0"/>
              <a:t> the </a:t>
            </a:r>
            <a:r>
              <a:rPr lang="en-US" sz="2800" dirty="0" smtClean="0"/>
              <a:t>whole </a:t>
            </a:r>
            <a:r>
              <a:rPr lang="en-US" sz="2800" dirty="0" smtClean="0"/>
              <a:t>lump." What </a:t>
            </a:r>
            <a:r>
              <a:rPr lang="en-US" sz="2800" dirty="0" smtClean="0"/>
              <a:t>does that mean</a:t>
            </a:r>
            <a:r>
              <a:rPr lang="en-US" sz="2800" dirty="0" smtClean="0"/>
              <a:t>? </a:t>
            </a:r>
            <a:r>
              <a:rPr lang="en-US" sz="2800" dirty="0" smtClean="0"/>
              <a:t>(</a:t>
            </a:r>
            <a:r>
              <a:rPr lang="en-US" sz="2800" dirty="0" smtClean="0"/>
              <a:t>pg </a:t>
            </a:r>
            <a:r>
              <a:rPr lang="en-US" sz="2800" dirty="0" smtClean="0"/>
              <a:t>31</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pPr>
              <a:buNone/>
            </a:pPr>
            <a:r>
              <a:rPr lang="en-US" dirty="0" smtClean="0"/>
              <a:t>“</a:t>
            </a:r>
            <a:r>
              <a:rPr lang="en-US" i="1" dirty="0" smtClean="0"/>
              <a:t>Still, his </a:t>
            </a:r>
            <a:r>
              <a:rPr lang="en-US" i="1" dirty="0" smtClean="0"/>
              <a:t>entire sermon may have been wrong</a:t>
            </a:r>
            <a:r>
              <a:rPr lang="en-US" dirty="0" smtClean="0"/>
              <a:t>. </a:t>
            </a:r>
            <a:r>
              <a:rPr lang="en-US" dirty="0" smtClean="0"/>
              <a:t>…The </a:t>
            </a:r>
            <a:r>
              <a:rPr lang="en-US" dirty="0" smtClean="0"/>
              <a:t>value of a sermon depends not only on this, that every statement in it be taken from the Word of God and be in agreement with the same, but also on this, whether Law and Gospel have been rightly divided.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10. </a:t>
            </a:r>
            <a:r>
              <a:rPr lang="en-US" sz="2800" dirty="0" smtClean="0"/>
              <a:t>What if a preacher can truthfully </a:t>
            </a:r>
            <a:r>
              <a:rPr lang="en-US" sz="2800" dirty="0" smtClean="0"/>
              <a:t>say, “There </a:t>
            </a:r>
            <a:r>
              <a:rPr lang="en-US" sz="2800" dirty="0" smtClean="0"/>
              <a:t>was no false teaching in my sermon?" does that mean the sermon was </a:t>
            </a:r>
            <a:r>
              <a:rPr lang="en-US" sz="2800" dirty="0" smtClean="0"/>
              <a:t>a good one? </a:t>
            </a:r>
            <a:r>
              <a:rPr lang="en-US" sz="2800" dirty="0" smtClean="0"/>
              <a:t>(</a:t>
            </a:r>
            <a:r>
              <a:rPr lang="en-US" sz="2800" dirty="0" smtClean="0"/>
              <a:t>pg </a:t>
            </a:r>
            <a:r>
              <a:rPr lang="en-US" sz="2800" dirty="0" smtClean="0"/>
              <a:t>31)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dirty="0" smtClean="0"/>
              <a:t>“</a:t>
            </a:r>
            <a:r>
              <a:rPr lang="en-US" dirty="0" smtClean="0"/>
              <a:t>Of the same building materials furnished two architects one will construct a magnificent building, while the other, using the same materials, makes a botch of </a:t>
            </a:r>
            <a:r>
              <a:rPr lang="en-US" dirty="0" err="1" smtClean="0"/>
              <a:t>of</a:t>
            </a:r>
            <a:r>
              <a:rPr lang="en-US" dirty="0" smtClean="0"/>
              <a:t> </a:t>
            </a:r>
            <a:r>
              <a:rPr lang="en-US" dirty="0" smtClean="0"/>
              <a:t>it... The </a:t>
            </a:r>
            <a:r>
              <a:rPr lang="en-US" dirty="0" smtClean="0"/>
              <a:t>one house will be out of plumb and such a bungling piece of work that it will collapse while the other stands firm and is a habitable and pleasant abode. In like </a:t>
            </a:r>
            <a:r>
              <a:rPr lang="en-US" dirty="0" smtClean="0"/>
              <a:t>manner…</a:t>
            </a:r>
            <a:r>
              <a:rPr lang="en-US" i="1" dirty="0" smtClean="0"/>
              <a:t>one </a:t>
            </a:r>
            <a:r>
              <a:rPr lang="en-US" i="1" dirty="0" smtClean="0"/>
              <a:t>sermon may be a glorious and precious piece of work, while the other is wrong throughout.</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How does </a:t>
            </a:r>
            <a:r>
              <a:rPr lang="en-US" sz="2800" dirty="0" smtClean="0"/>
              <a:t>Walther </a:t>
            </a:r>
            <a:r>
              <a:rPr lang="en-US" sz="2800" dirty="0" smtClean="0"/>
              <a:t>say that preachers are like architects? And what does Law and Gospel have to do with it</a:t>
            </a:r>
            <a:r>
              <a:rPr lang="en-US" sz="2800" dirty="0" smtClean="0"/>
              <a:t>? </a:t>
            </a:r>
            <a:r>
              <a:rPr lang="en-US" sz="2800" dirty="0" smtClean="0"/>
              <a:t>(</a:t>
            </a:r>
            <a:r>
              <a:rPr lang="en-US" sz="2800" dirty="0" smtClean="0"/>
              <a:t>pg </a:t>
            </a:r>
            <a:r>
              <a:rPr lang="en-US" sz="2800" dirty="0" smtClean="0"/>
              <a:t>32)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There </a:t>
            </a:r>
            <a:r>
              <a:rPr lang="en-US" dirty="0" smtClean="0"/>
              <a:t>are found in them comforting remarks like these: “It is all by grace,” and then we are told: “We must do good works,” and then again: “With our works we cannot gain salvation.” </a:t>
            </a:r>
            <a:r>
              <a:rPr lang="en-US" i="1" dirty="0" smtClean="0"/>
              <a:t>There is no order in a sermon of this kind</a:t>
            </a:r>
            <a:r>
              <a:rPr lang="en-US" dirty="0" smtClean="0"/>
              <a:t>; nobody understands it, least of all the person who needs it most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What mistake did Walther often observe in the sermons of inexperienced students</a:t>
            </a:r>
            <a:r>
              <a:rPr lang="en-US" sz="2800" dirty="0" smtClean="0"/>
              <a:t>? </a:t>
            </a:r>
            <a:r>
              <a:rPr lang="en-US" sz="2800" dirty="0" smtClean="0"/>
              <a:t>(</a:t>
            </a:r>
            <a:r>
              <a:rPr lang="en-US" sz="2800" dirty="0" smtClean="0"/>
              <a:t>pg </a:t>
            </a:r>
            <a:r>
              <a:rPr lang="en-US" sz="2800" dirty="0" smtClean="0"/>
              <a:t>32)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Study to show thyself approved unto God, a workman that </a:t>
            </a:r>
            <a:r>
              <a:rPr lang="en-US" i="1" dirty="0" err="1" smtClean="0"/>
              <a:t>needeth</a:t>
            </a:r>
            <a:r>
              <a:rPr lang="en-US" i="1" dirty="0" smtClean="0"/>
              <a:t> not to be ashamed, rightly dividing the Word of Truth</a:t>
            </a:r>
            <a:r>
              <a:rPr lang="en-US" i="1" dirty="0" smtClean="0"/>
              <a:t>.</a:t>
            </a:r>
          </a:p>
          <a:p>
            <a:r>
              <a:rPr lang="en-US" dirty="0" smtClean="0"/>
              <a:t>Christians are rightly to apply Law and Gospel just as does </a:t>
            </a:r>
            <a:r>
              <a:rPr lang="en-US" dirty="0" smtClean="0"/>
              <a:t>“…</a:t>
            </a:r>
            <a:r>
              <a:rPr lang="en-US" dirty="0" smtClean="0"/>
              <a:t> the head of a family when he apportions food and drink to the members of his </a:t>
            </a:r>
            <a:r>
              <a:rPr lang="en-US" dirty="0" smtClean="0"/>
              <a:t>household.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According to </a:t>
            </a:r>
            <a:r>
              <a:rPr lang="en-US" sz="2800" dirty="0" smtClean="0"/>
              <a:t>2 </a:t>
            </a:r>
            <a:r>
              <a:rPr lang="en-US" sz="2800" dirty="0" smtClean="0"/>
              <a:t>Timothy </a:t>
            </a:r>
            <a:r>
              <a:rPr lang="en-US" sz="2800" dirty="0" smtClean="0"/>
              <a:t>2:15, </a:t>
            </a:r>
            <a:r>
              <a:rPr lang="en-US" sz="2800" dirty="0" smtClean="0"/>
              <a:t>what is one of the primary duties of every Christian witness</a:t>
            </a:r>
            <a:r>
              <a:rPr lang="en-US" sz="2800" dirty="0" smtClean="0"/>
              <a:t>? </a:t>
            </a:r>
            <a:r>
              <a:rPr lang="en-US" sz="2800" dirty="0" smtClean="0"/>
              <a:t>(</a:t>
            </a:r>
            <a:r>
              <a:rPr lang="en-US" sz="2800" dirty="0" smtClean="0"/>
              <a:t>pg </a:t>
            </a:r>
            <a:r>
              <a:rPr lang="en-US" sz="2800" dirty="0" smtClean="0"/>
              <a:t>32)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“Who</a:t>
            </a:r>
            <a:r>
              <a:rPr lang="en-US" i="1" dirty="0" smtClean="0"/>
              <a:t>, then, is that faithful and wise steward whom his lord shall make ruler over his household </a:t>
            </a:r>
            <a:r>
              <a:rPr lang="en-US" i="1" u="sng" dirty="0" smtClean="0"/>
              <a:t>to give them their portion of meat in due season</a:t>
            </a:r>
            <a:r>
              <a:rPr lang="en-US" i="1" u="sng" dirty="0" smtClean="0"/>
              <a:t>?”</a:t>
            </a:r>
          </a:p>
          <a:p>
            <a:endParaRPr lang="en-US" i="1" dirty="0" smtClean="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14. </a:t>
            </a:r>
            <a:r>
              <a:rPr lang="en-US" sz="2800" dirty="0" smtClean="0"/>
              <a:t>According </a:t>
            </a:r>
            <a:r>
              <a:rPr lang="en-US" sz="2800" dirty="0" smtClean="0"/>
              <a:t>to Luke </a:t>
            </a:r>
            <a:r>
              <a:rPr lang="en-US" sz="2800" dirty="0" smtClean="0"/>
              <a:t>12:42</a:t>
            </a:r>
            <a:r>
              <a:rPr lang="en-US" sz="2800" dirty="0" smtClean="0"/>
              <a:t>, who is </a:t>
            </a:r>
            <a:r>
              <a:rPr lang="en-US" sz="2800" dirty="0" smtClean="0"/>
              <a:t>to be considered </a:t>
            </a:r>
            <a:r>
              <a:rPr lang="en-US" sz="2800" dirty="0" smtClean="0"/>
              <a:t>a faithful steward of God's word</a:t>
            </a:r>
            <a:r>
              <a:rPr lang="en-US" sz="2800" dirty="0" smtClean="0"/>
              <a:t>? </a:t>
            </a:r>
            <a:r>
              <a:rPr lang="en-US" sz="2800" dirty="0" smtClean="0"/>
              <a:t>(</a:t>
            </a:r>
            <a:r>
              <a:rPr lang="en-US" sz="2800" dirty="0" smtClean="0"/>
              <a:t>pg </a:t>
            </a:r>
            <a:r>
              <a:rPr lang="en-US" sz="2800" dirty="0" smtClean="0"/>
              <a:t>33)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He must give to each the right quantity... When children are at the table with adults, he would be foolish to set meat and wine before children and milk and light food before adults. But how difficult it is to perceive that these very mistakes are often made in sermons! A preacher must not throw all doctrines in a jumble.</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How is apportion Law and Gospel like apportioning food at a dinner? </a:t>
            </a:r>
            <a:r>
              <a:rPr lang="en-US" sz="2800" dirty="0" smtClean="0"/>
              <a:t>(pg </a:t>
            </a:r>
            <a:r>
              <a:rPr lang="en-US" sz="2800" dirty="0" smtClean="0"/>
              <a:t>33)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a:t>
            </a:r>
            <a:r>
              <a:rPr lang="en-US" dirty="0" smtClean="0"/>
              <a:t>e </a:t>
            </a:r>
            <a:r>
              <a:rPr lang="en-US" dirty="0" smtClean="0"/>
              <a:t>must see to it that secure, care-free, and willful sinners hear the thunderings of the Law, contrite sinners, however, the sweet voice of the Savior’s grace</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What must secure sinners hear? Contrite sinners</a:t>
            </a:r>
            <a:r>
              <a:rPr lang="en-US" sz="2800" dirty="0" smtClean="0"/>
              <a:t>? </a:t>
            </a:r>
            <a:r>
              <a:rPr lang="en-US" sz="2800" dirty="0" smtClean="0"/>
              <a:t>(pg 33)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a:bodyPr>
          <a:lstStyle/>
          <a:p>
            <a:r>
              <a:rPr lang="en-US" dirty="0" smtClean="0"/>
              <a:t>How is the person who has heard the Law like a thirsty man?</a:t>
            </a:r>
          </a:p>
          <a:p>
            <a:r>
              <a:rPr lang="en-US" dirty="0" smtClean="0"/>
              <a:t>What must a Christian first experience before he can properly present Law and Gospel to others?</a:t>
            </a:r>
          </a:p>
          <a:p>
            <a:r>
              <a:rPr lang="en-US" dirty="0" smtClean="0"/>
              <a:t>Does someone who is already a believer need the Law? Why or why not?</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Ezekiel 13: </a:t>
            </a:r>
            <a:r>
              <a:rPr lang="en-US" i="1" dirty="0" smtClean="0"/>
              <a:t>“With </a:t>
            </a:r>
            <a:r>
              <a:rPr lang="en-US" i="1" dirty="0" smtClean="0"/>
              <a:t>lies ye have made the heart of the righteous sad and strengthened the hands of the wicked that he should not return from his wicked way, by promising him life</a:t>
            </a:r>
            <a:r>
              <a:rPr lang="en-US" i="1"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17. </a:t>
            </a:r>
            <a:r>
              <a:rPr lang="en-US" sz="2800" dirty="0" smtClean="0"/>
              <a:t>W</a:t>
            </a:r>
            <a:r>
              <a:rPr lang="en-US" sz="2800" dirty="0" smtClean="0"/>
              <a:t>hat </a:t>
            </a:r>
            <a:r>
              <a:rPr lang="en-US" sz="2800" dirty="0" smtClean="0"/>
              <a:t>does God's word say </a:t>
            </a:r>
            <a:r>
              <a:rPr lang="en-US" sz="2800" dirty="0" smtClean="0"/>
              <a:t>in Ezekiel about </a:t>
            </a:r>
            <a:r>
              <a:rPr lang="en-US" sz="2800" dirty="0" smtClean="0"/>
              <a:t>preachers who "</a:t>
            </a:r>
            <a:r>
              <a:rPr lang="en-US" sz="2800" dirty="0" smtClean="0"/>
              <a:t>furnish </a:t>
            </a:r>
            <a:r>
              <a:rPr lang="en-US" sz="2800" dirty="0" smtClean="0"/>
              <a:t>soft pillows" for secure </a:t>
            </a:r>
            <a:r>
              <a:rPr lang="en-US" sz="2800" dirty="0" smtClean="0"/>
              <a:t>sinners, </a:t>
            </a:r>
            <a:r>
              <a:rPr lang="en-US" sz="2800" dirty="0" smtClean="0"/>
              <a:t>when what they need to hear is the Law</a:t>
            </a:r>
            <a:r>
              <a:rPr lang="en-US" sz="2800" dirty="0" smtClean="0"/>
              <a:t>? </a:t>
            </a:r>
            <a:r>
              <a:rPr lang="en-US" sz="2800" dirty="0" smtClean="0"/>
              <a:t>(</a:t>
            </a:r>
            <a:r>
              <a:rPr lang="en-US" sz="2800" dirty="0" smtClean="0"/>
              <a:t>pg </a:t>
            </a:r>
            <a:r>
              <a:rPr lang="en-US" sz="2800" dirty="0" smtClean="0"/>
              <a:t>34)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a:t>
            </a:r>
            <a:r>
              <a:rPr lang="en-US" dirty="0" smtClean="0"/>
              <a:t>n </a:t>
            </a:r>
            <a:r>
              <a:rPr lang="en-US" dirty="0" smtClean="0"/>
              <a:t>even more horrible situation is created if the pastor is </a:t>
            </a:r>
            <a:r>
              <a:rPr lang="en-US" i="1" dirty="0" smtClean="0"/>
              <a:t>a legalistic teacher, </a:t>
            </a:r>
            <a:r>
              <a:rPr lang="en-US" dirty="0" smtClean="0"/>
              <a:t>who refuses to preach the Gospel to his congregation because he says: “These people will misuse it anyway.”</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18.  </a:t>
            </a:r>
            <a:r>
              <a:rPr lang="en-US" sz="2800" dirty="0" smtClean="0"/>
              <a:t>O</a:t>
            </a:r>
            <a:r>
              <a:rPr lang="en-US" sz="2800" dirty="0" smtClean="0"/>
              <a:t>n the other </a:t>
            </a:r>
            <a:r>
              <a:rPr lang="en-US" sz="2800" dirty="0" smtClean="0"/>
              <a:t>hand, </a:t>
            </a:r>
            <a:r>
              <a:rPr lang="en-US" sz="2800" dirty="0" smtClean="0"/>
              <a:t>what is even more horrible than preaching comforting Gospel to secure </a:t>
            </a:r>
            <a:r>
              <a:rPr lang="en-US" sz="2800" dirty="0" smtClean="0"/>
              <a:t>sinners</a:t>
            </a:r>
            <a:r>
              <a:rPr lang="en-US" sz="2800" dirty="0" smtClean="0"/>
              <a:t>? </a:t>
            </a:r>
            <a:r>
              <a:rPr lang="en-US" sz="2800" dirty="0" smtClean="0"/>
              <a:t>(pg 34)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Even nature teaches that </a:t>
            </a:r>
            <a:r>
              <a:rPr lang="en-US" i="1" dirty="0" smtClean="0"/>
              <a:t>certain materials must not be mixed </a:t>
            </a:r>
            <a:r>
              <a:rPr lang="en-US" dirty="0" smtClean="0"/>
              <a:t>if they are to retain their salutary virtue. There are certain substances that are, by themselves, salutary; but when they are mixed, they are turned into poison. That is what happens when Law and Gospel are mingled.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19. </a:t>
            </a:r>
            <a:r>
              <a:rPr lang="en-US" sz="2800" dirty="0" smtClean="0"/>
              <a:t>W</a:t>
            </a:r>
            <a:r>
              <a:rPr lang="en-US" sz="2800" dirty="0" smtClean="0"/>
              <a:t>hat </a:t>
            </a:r>
            <a:r>
              <a:rPr lang="en-US" sz="2800" dirty="0" smtClean="0"/>
              <a:t>does even </a:t>
            </a:r>
            <a:r>
              <a:rPr lang="en-US" sz="2800" dirty="0" smtClean="0"/>
              <a:t>nature </a:t>
            </a:r>
            <a:r>
              <a:rPr lang="en-US" sz="2800" dirty="0" smtClean="0"/>
              <a:t>demonstrate about mixing certain materials</a:t>
            </a:r>
            <a:r>
              <a:rPr lang="en-US" sz="2800" dirty="0" smtClean="0"/>
              <a:t>? </a:t>
            </a:r>
            <a:r>
              <a:rPr lang="en-US" sz="2800" dirty="0" smtClean="0"/>
              <a:t>(</a:t>
            </a:r>
            <a:r>
              <a:rPr lang="en-US" sz="2800" dirty="0" smtClean="0"/>
              <a:t>pg </a:t>
            </a:r>
            <a:r>
              <a:rPr lang="en-US" sz="2800" dirty="0" smtClean="0"/>
              <a:t>34-35)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Where this is not done, neither the Law nor the Gospel can be understood, and the consciences of men must perish with blindness and error.</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20. </a:t>
            </a:r>
            <a:r>
              <a:rPr lang="en-US" sz="2800" dirty="0" smtClean="0"/>
              <a:t>Luther actually wrote </a:t>
            </a:r>
            <a:r>
              <a:rPr lang="en-US" sz="2800" dirty="0" smtClean="0"/>
              <a:t>a whole </a:t>
            </a:r>
            <a:r>
              <a:rPr lang="en-US" sz="2800" dirty="0" smtClean="0"/>
              <a:t>sermon on the distinction between </a:t>
            </a:r>
            <a:r>
              <a:rPr lang="en-US" sz="2800" dirty="0" smtClean="0"/>
              <a:t>Law and </a:t>
            </a:r>
            <a:r>
              <a:rPr lang="en-US" sz="2800" dirty="0" smtClean="0"/>
              <a:t>Gospel. What did Luther say is the inevitable result when these two doctrines are not properly distinguished</a:t>
            </a:r>
            <a:r>
              <a:rPr lang="en-US" sz="2800" dirty="0" smtClean="0"/>
              <a:t>? </a:t>
            </a:r>
            <a:r>
              <a:rPr lang="en-US" sz="2800" dirty="0" smtClean="0"/>
              <a:t>(</a:t>
            </a:r>
            <a:r>
              <a:rPr lang="en-US" sz="2800" dirty="0" smtClean="0"/>
              <a:t>pg </a:t>
            </a:r>
            <a:r>
              <a:rPr lang="en-US" sz="2800" dirty="0" smtClean="0"/>
              <a:t>35)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This knowledge must be reinforced by experience. Not until that is done, will a person understand that the distinction between these two doctrines is a glorious one.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21. Just being aware </a:t>
            </a:r>
            <a:r>
              <a:rPr lang="en-US" sz="2800" dirty="0" smtClean="0"/>
              <a:t>that </a:t>
            </a:r>
            <a:r>
              <a:rPr lang="en-US" sz="2800" dirty="0" smtClean="0"/>
              <a:t>Law and Gospel must be distinguished from </a:t>
            </a:r>
            <a:r>
              <a:rPr lang="en-US" sz="2800" dirty="0" smtClean="0"/>
              <a:t>one </a:t>
            </a:r>
            <a:r>
              <a:rPr lang="en-US" sz="2800" dirty="0" smtClean="0"/>
              <a:t>another is not enough. This knowledge must be reinforced by </a:t>
            </a:r>
            <a:r>
              <a:rPr lang="en-US" sz="2800" i="1" dirty="0" smtClean="0"/>
              <a:t>what</a:t>
            </a:r>
            <a:r>
              <a:rPr lang="en-US" sz="2800" i="1" dirty="0" smtClean="0"/>
              <a:t>?  </a:t>
            </a:r>
            <a:r>
              <a:rPr lang="en-US" sz="2800" dirty="0" smtClean="0"/>
              <a:t>(pg 35)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That is the reason why such theologians are loved and praised by few men during their lifetime. Most men rather revile them as disturbers of the peace, yea, as destroyers of the kingdom of God . </a:t>
            </a:r>
            <a:r>
              <a:rPr lang="en-US" i="1" dirty="0" smtClean="0"/>
              <a:t>They are regarded as men worthy of </a:t>
            </a:r>
            <a:r>
              <a:rPr lang="en-US" i="1" dirty="0" smtClean="0"/>
              <a:t>contempt.</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 </a:t>
            </a:r>
            <a:r>
              <a:rPr lang="en-US" sz="2800" dirty="0" smtClean="0"/>
              <a:t>True peace in the church can only come through doctrinal unity. </a:t>
            </a:r>
            <a:r>
              <a:rPr lang="en-US" sz="2800" dirty="0" smtClean="0"/>
              <a:t>Ironically, </a:t>
            </a:r>
            <a:r>
              <a:rPr lang="en-US" sz="2800" dirty="0" smtClean="0"/>
              <a:t>how are those who insist on maintaining </a:t>
            </a:r>
            <a:r>
              <a:rPr lang="en-US" sz="2800" dirty="0" smtClean="0"/>
              <a:t>in its purity every doctrine of </a:t>
            </a:r>
            <a:r>
              <a:rPr lang="en-US" sz="2800" dirty="0" smtClean="0"/>
              <a:t>the Bible often viewed</a:t>
            </a:r>
            <a:r>
              <a:rPr lang="en-US" sz="2800" dirty="0" smtClean="0"/>
              <a:t>? </a:t>
            </a:r>
            <a:r>
              <a:rPr lang="en-US" sz="2800" dirty="0" smtClean="0"/>
              <a:t>(</a:t>
            </a:r>
            <a:r>
              <a:rPr lang="en-US" sz="2800" dirty="0" smtClean="0"/>
              <a:t>pg </a:t>
            </a:r>
            <a:r>
              <a:rPr lang="en-US" sz="2800" dirty="0" smtClean="0"/>
              <a:t>28)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had </a:t>
            </a:r>
            <a:r>
              <a:rPr lang="en-US" dirty="0" smtClean="0"/>
              <a:t>Athanasius yielded, </a:t>
            </a:r>
            <a:r>
              <a:rPr lang="en-US" i="1" dirty="0" smtClean="0"/>
              <a:t>the Church would have been hurled from the one Rock </a:t>
            </a:r>
            <a:r>
              <a:rPr lang="en-US" dirty="0" smtClean="0"/>
              <a:t>on which it is founded, which is none other than Jesus Christ.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 </a:t>
            </a:r>
            <a:r>
              <a:rPr lang="en-US" sz="2800" dirty="0" smtClean="0"/>
              <a:t>Athanasius (AD 296-373) was </a:t>
            </a:r>
            <a:r>
              <a:rPr lang="en-US" sz="2800" dirty="0" smtClean="0"/>
              <a:t>was a teacher in the early church who insisted to Christ was God from all </a:t>
            </a:r>
            <a:r>
              <a:rPr lang="en-US" sz="2800" dirty="0" smtClean="0"/>
              <a:t>eternity. </a:t>
            </a:r>
            <a:r>
              <a:rPr lang="en-US" sz="2800" dirty="0" smtClean="0"/>
              <a:t>What would have happened had </a:t>
            </a:r>
            <a:r>
              <a:rPr lang="en-US" sz="2800" dirty="0" smtClean="0"/>
              <a:t>Athanasius </a:t>
            </a:r>
            <a:r>
              <a:rPr lang="en-US" sz="2800" dirty="0" smtClean="0"/>
              <a:t>compromised on the deity of Christ</a:t>
            </a:r>
            <a:r>
              <a:rPr lang="en-US" sz="2800" dirty="0" smtClean="0"/>
              <a:t>? </a:t>
            </a:r>
            <a:r>
              <a:rPr lang="en-US" sz="2800" dirty="0" smtClean="0"/>
              <a:t>(</a:t>
            </a:r>
            <a:r>
              <a:rPr lang="en-US" sz="2800" dirty="0" smtClean="0"/>
              <a:t>pg </a:t>
            </a:r>
            <a:r>
              <a:rPr lang="en-US" sz="2800" dirty="0" smtClean="0"/>
              <a:t>29)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had </a:t>
            </a:r>
            <a:r>
              <a:rPr lang="en-US" dirty="0" smtClean="0"/>
              <a:t>Augustine yielded, </a:t>
            </a:r>
            <a:r>
              <a:rPr lang="en-US" i="1" dirty="0" smtClean="0"/>
              <a:t>the Church would have lost the core of the Gospel. </a:t>
            </a:r>
            <a:r>
              <a:rPr lang="en-US" dirty="0" smtClean="0"/>
              <a:t>There would have been nothing left of it but the empty, hollow shell.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Autofit/>
          </a:bodyPr>
          <a:lstStyle/>
          <a:p>
            <a:r>
              <a:rPr lang="en-US" sz="2000" dirty="0" smtClean="0"/>
              <a:t>3. </a:t>
            </a:r>
            <a:r>
              <a:rPr lang="en-US" sz="2000" dirty="0" smtClean="0"/>
              <a:t>Augustine was a theologian in the middle ages who insisted on the natural depravity of man, and natural man's inability to "choose God." </a:t>
            </a:r>
            <a:r>
              <a:rPr lang="en-US" sz="2000" dirty="0" smtClean="0"/>
              <a:t>What </a:t>
            </a:r>
            <a:r>
              <a:rPr lang="en-US" sz="2000" dirty="0" smtClean="0"/>
              <a:t>would have happened if Augustine had compromised with the collegians, who said that man cooperates in his own conversion</a:t>
            </a:r>
            <a:r>
              <a:rPr lang="en-US" sz="2000" dirty="0" smtClean="0"/>
              <a:t>? </a:t>
            </a:r>
            <a:r>
              <a:rPr lang="en-US" sz="2000" dirty="0" smtClean="0"/>
              <a:t>(</a:t>
            </a:r>
            <a:r>
              <a:rPr lang="en-US" sz="2000" dirty="0" smtClean="0"/>
              <a:t>pg </a:t>
            </a:r>
            <a:r>
              <a:rPr lang="en-US" sz="2000" dirty="0" smtClean="0"/>
              <a:t>29)</a:t>
            </a:r>
            <a:endParaRPr lang="en-US" sz="20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5146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the </a:t>
            </a:r>
            <a:r>
              <a:rPr lang="en-US" i="1" dirty="0" smtClean="0"/>
              <a:t>Church would have become a prey to rationalism</a:t>
            </a:r>
            <a:r>
              <a:rPr lang="en-US" dirty="0" smtClean="0"/>
              <a:t>, which places man’s reason above the plain Word of God.</a:t>
            </a:r>
            <a:r>
              <a:rPr lang="en-US" dirty="0" smtClean="0"/>
              <a:t>”</a:t>
            </a:r>
            <a:endParaRPr lang="en-US" dirty="0"/>
          </a:p>
        </p:txBody>
      </p:sp>
      <p:sp>
        <p:nvSpPr>
          <p:cNvPr id="3" name="Title 2"/>
          <p:cNvSpPr>
            <a:spLocks noGrp="1"/>
          </p:cNvSpPr>
          <p:nvPr>
            <p:ph type="title"/>
          </p:nvPr>
        </p:nvSpPr>
        <p:spPr>
          <a:xfrm>
            <a:off x="457200" y="274638"/>
            <a:ext cx="8229600" cy="2087562"/>
          </a:xfrm>
        </p:spPr>
        <p:txBody>
          <a:bodyPr anchor="ctr" anchorCtr="0">
            <a:noAutofit/>
          </a:bodyPr>
          <a:lstStyle/>
          <a:p>
            <a:r>
              <a:rPr lang="en-US" sz="2000" dirty="0" smtClean="0"/>
              <a:t>4.  </a:t>
            </a:r>
            <a:r>
              <a:rPr lang="en-US" sz="2000" dirty="0" smtClean="0"/>
              <a:t>Ulrich Zwingli (1484-1531) was a theologian of Luther’s time who </a:t>
            </a:r>
            <a:r>
              <a:rPr lang="en-US" sz="2000" dirty="0" smtClean="0"/>
              <a:t>taught, among other things, that the body and blood of Christ could not really be present in the Lord’s Supper, because that doesn’t make sense to human reason. </a:t>
            </a:r>
            <a:r>
              <a:rPr lang="en-US" sz="2000" dirty="0" smtClean="0"/>
              <a:t>What would the church have “become a prey to,” if </a:t>
            </a:r>
            <a:r>
              <a:rPr lang="en-US" sz="2000" dirty="0" smtClean="0"/>
              <a:t>to, if Luther had compromised with </a:t>
            </a:r>
            <a:r>
              <a:rPr lang="en-US" sz="2000" dirty="0" smtClean="0"/>
              <a:t>Zwingli on the </a:t>
            </a:r>
            <a:r>
              <a:rPr lang="en-US" sz="2000" dirty="0" smtClean="0"/>
              <a:t>on the doctrine of the </a:t>
            </a:r>
            <a:r>
              <a:rPr lang="en-US" sz="2000" dirty="0" smtClean="0"/>
              <a:t>Lord's Supper? </a:t>
            </a:r>
            <a:r>
              <a:rPr lang="en-US" sz="2000" dirty="0" smtClean="0"/>
              <a:t>(pg 29)</a:t>
            </a:r>
            <a:endParaRPr lang="en-US" sz="20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Only he is an orthodox teacher who not only presents all the articles of faith in accordance with Scripture, but also rightly distinguished from each other the Law and the Gospel.</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II</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t>
            </a:r>
            <a:r>
              <a:rPr lang="en-US" i="1" dirty="0" smtClean="0"/>
              <a:t>that </a:t>
            </a:r>
            <a:r>
              <a:rPr lang="en-US" i="1" dirty="0" smtClean="0"/>
              <a:t>he must present all the articles of faith in accordance with Scripture.</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a:t>
            </a:r>
            <a:r>
              <a:rPr lang="en-US" sz="2800" dirty="0" smtClean="0"/>
              <a:t>The word </a:t>
            </a:r>
            <a:r>
              <a:rPr lang="en-US" sz="2800" i="1" dirty="0" smtClean="0"/>
              <a:t>orthodox </a:t>
            </a:r>
            <a:r>
              <a:rPr lang="en-US" sz="2800" dirty="0" smtClean="0"/>
              <a:t> means “right-teaching.” According to Thesis II, what is “the first requisite of an orthodox teacher”? (pg 30)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“I have found the truth; I am certain concerning every doctrine of revelation.” Such a claim is considered a piece of arrogance.</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a:t>
            </a:r>
            <a:r>
              <a:rPr lang="en-US" sz="2800" dirty="0" smtClean="0"/>
              <a:t>Even among believers, many people will be shocked if they hear you say what? </a:t>
            </a:r>
            <a:r>
              <a:rPr lang="en-US" sz="2800" dirty="0" smtClean="0"/>
              <a:t>(pg 30)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758</TotalTime>
  <Words>1629</Words>
  <Application>Microsoft Office PowerPoint</Application>
  <PresentationFormat>On-screen Show (4:3)</PresentationFormat>
  <Paragraphs>98</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The Proper Distinction Between Law and Gospel  by CFW Walther</vt:lpstr>
      <vt:lpstr>Review: </vt:lpstr>
      <vt:lpstr>1. True peace in the church can only come through doctrinal unity. Ironically, how are those who insist on maintaining in its purity every doctrine of the Bible often viewed? (pg 28)</vt:lpstr>
      <vt:lpstr>2. Athanasius (AD 296-373) was was a teacher in the early church who insisted to Christ was God from all eternity. What would have happened had Athanasius compromised on the deity of Christ? (pg 29)</vt:lpstr>
      <vt:lpstr>3. Augustine was a theologian in the middle ages who insisted on the natural depravity of man, and natural man's inability to "choose God." What would have happened if Augustine had compromised with the collegians, who said that man cooperates in his own conversion? (pg 29)</vt:lpstr>
      <vt:lpstr>4.  Ulrich Zwingli (1484-1531) was a theologian of Luther’s time who taught, among other things, that the body and blood of Christ could not really be present in the Lord’s Supper, because that doesn’t make sense to human reason. What would the church have “become a prey to,” if to, if Luther had compromised with Zwingli on the on the doctrine of the Lord's Supper? (pg 29)</vt:lpstr>
      <vt:lpstr> Thesis II </vt:lpstr>
      <vt:lpstr>5.  The word orthodox  means “right-teaching.” According to Thesis II, what is “the first requisite of an orthodox teacher”? (pg 30)</vt:lpstr>
      <vt:lpstr>6.  Even among believers, many people will be shocked if they hear you say what? (pg 30)</vt:lpstr>
      <vt:lpstr>7. What should every preacher be able to say when he finishes his sermon and comes down from the pulpit? What should every Christians witness be able to say when he finishes presenting the Word to a friend? (pg 31)</vt:lpstr>
      <vt:lpstr>8. In Jeremiah 23:28, the Lord says “He who has my words, let him speak my word faithfully."  What alone are Christians sermons to contain? (pg 31)</vt:lpstr>
      <vt:lpstr>9. In Galatians 5:9, the apostle Paul says "a little leaven leaveneth the whole lump." What does that mean? (pg 31)</vt:lpstr>
      <vt:lpstr>10. What if a preacher can truthfully say, “There was no false teaching in my sermon?" does that mean the sermon was a good one? (pg 31)</vt:lpstr>
      <vt:lpstr>11. How does Walther say that preachers are like architects? And what does Law and Gospel have to do with it? (pg 32)</vt:lpstr>
      <vt:lpstr>12. What mistake did Walther often observe in the sermons of inexperienced students? (pg 32)</vt:lpstr>
      <vt:lpstr>13. According to 2 Timothy 2:15, what is one of the primary duties of every Christian witness? (pg 32)</vt:lpstr>
      <vt:lpstr>14. According to Luke 12:42, who is to be considered a faithful steward of God's word? (pg 33)</vt:lpstr>
      <vt:lpstr>15.  How is apportion Law and Gospel like apportioning food at a dinner? (pg 33)</vt:lpstr>
      <vt:lpstr>16.  What must secure sinners hear? Contrite sinners? (pg 33)</vt:lpstr>
      <vt:lpstr>17. What does God's word say in Ezekiel about preachers who "furnish soft pillows" for secure sinners, when what they need to hear is the Law? (pg 34)</vt:lpstr>
      <vt:lpstr>18.  On the other hand, what is even more horrible than preaching comforting Gospel to secure sinners? (pg 34)</vt:lpstr>
      <vt:lpstr>19. What does even nature demonstrate about mixing certain materials? (pg 34-35)</vt:lpstr>
      <vt:lpstr>20. Luther actually wrote a whole sermon on the distinction between Law and Gospel. What did Luther say is the inevitable result when these two doctrines are not properly distinguished? (pg 35)</vt:lpstr>
      <vt:lpstr>21. Just being aware that Law and Gospel must be distinguished from one another is not enough. This knowledge must be reinforced by what?  (pg 35)</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37</cp:revision>
  <dcterms:created xsi:type="dcterms:W3CDTF">2011-01-18T19:12:19Z</dcterms:created>
  <dcterms:modified xsi:type="dcterms:W3CDTF">2011-02-09T01:02:29Z</dcterms:modified>
</cp:coreProperties>
</file>